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2"/>
    <p:sldId id="257" r:id="rId23"/>
    <p:sldId id="258" r:id="rId24"/>
    <p:sldId id="259" r:id="rId25"/>
    <p:sldId id="260" r:id="rId26"/>
    <p:sldId id="261" r:id="rId27"/>
    <p:sldId id="262" r:id="rId28"/>
    <p:sldId id="263" r:id="rId29"/>
    <p:sldId id="264" r:id="rId30"/>
    <p:sldId id="265" r:id="rId31"/>
    <p:sldId id="266" r:id="rId32"/>
    <p:sldId id="267" r:id="rId33"/>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Anton" charset="1" panose="00000500000000000000"/>
      <p:regular r:id="rId10"/>
    </p:embeddedFont>
    <p:embeddedFont>
      <p:font typeface="Anton Italics" charset="1" panose="00000500000000000000"/>
      <p:regular r:id="rId11"/>
    </p:embeddedFont>
    <p:embeddedFont>
      <p:font typeface="Open Sans Extra Bold" charset="1" panose="020B0906030804020204"/>
      <p:regular r:id="rId12"/>
    </p:embeddedFont>
    <p:embeddedFont>
      <p:font typeface="Open Sans Extra Bold Italics" charset="1" panose="020B0906030804020204"/>
      <p:regular r:id="rId13"/>
    </p:embeddedFont>
    <p:embeddedFont>
      <p:font typeface="Be Vietnam" charset="1" panose="00000500000000000000"/>
      <p:regular r:id="rId14"/>
    </p:embeddedFont>
    <p:embeddedFont>
      <p:font typeface="Be Vietnam Italics" charset="1" panose="00000500000000000000"/>
      <p:regular r:id="rId15"/>
    </p:embeddedFont>
    <p:embeddedFont>
      <p:font typeface="Be Vietnam Thin" charset="1" panose="00000200000000000000"/>
      <p:regular r:id="rId16"/>
    </p:embeddedFont>
    <p:embeddedFont>
      <p:font typeface="Be Vietnam Thin Italics" charset="1" panose="00000300000000000000"/>
      <p:regular r:id="rId17"/>
    </p:embeddedFont>
    <p:embeddedFont>
      <p:font typeface="Be Vietnam Medium" charset="1" panose="00000600000000000000"/>
      <p:regular r:id="rId18"/>
    </p:embeddedFont>
    <p:embeddedFont>
      <p:font typeface="Be Vietnam Medium Italics" charset="1" panose="00000600000000000000"/>
      <p:regular r:id="rId19"/>
    </p:embeddedFont>
    <p:embeddedFont>
      <p:font typeface="Be Vietnam Ultra-Bold" charset="1" panose="00000900000000000000"/>
      <p:regular r:id="rId20"/>
    </p:embeddedFont>
    <p:embeddedFont>
      <p:font typeface="Be Vietnam Ultra-Bold Italics" charset="1" panose="0000090000000000000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slides/slide1.xml" Type="http://schemas.openxmlformats.org/officeDocument/2006/relationships/slide"/><Relationship Id="rId23" Target="slides/slide2.xml" Type="http://schemas.openxmlformats.org/officeDocument/2006/relationships/slide"/><Relationship Id="rId24" Target="slides/slide3.xml" Type="http://schemas.openxmlformats.org/officeDocument/2006/relationships/slide"/><Relationship Id="rId25" Target="slides/slide4.xml" Type="http://schemas.openxmlformats.org/officeDocument/2006/relationships/slide"/><Relationship Id="rId26" Target="slides/slide5.xml" Type="http://schemas.openxmlformats.org/officeDocument/2006/relationships/slide"/><Relationship Id="rId27" Target="slides/slide6.xml" Type="http://schemas.openxmlformats.org/officeDocument/2006/relationships/slide"/><Relationship Id="rId28" Target="slides/slide7.xml" Type="http://schemas.openxmlformats.org/officeDocument/2006/relationships/slide"/><Relationship Id="rId29" Target="slides/slide8.xml" Type="http://schemas.openxmlformats.org/officeDocument/2006/relationships/slide"/><Relationship Id="rId3" Target="viewProps.xml" Type="http://schemas.openxmlformats.org/officeDocument/2006/relationships/viewProps"/><Relationship Id="rId30" Target="slides/slide9.xml" Type="http://schemas.openxmlformats.org/officeDocument/2006/relationships/slide"/><Relationship Id="rId31" Target="slides/slide10.xml" Type="http://schemas.openxmlformats.org/officeDocument/2006/relationships/slide"/><Relationship Id="rId32" Target="slides/slide11.xml" Type="http://schemas.openxmlformats.org/officeDocument/2006/relationships/slide"/><Relationship Id="rId33" Target="slides/slide12.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png>
</file>

<file path=ppt/media/image12.png>
</file>

<file path=ppt/media/image13.png>
</file>

<file path=ppt/media/image14.png>
</file>

<file path=ppt/media/image15.png>
</file>

<file path=ppt/media/image2.sv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png" Type="http://schemas.openxmlformats.org/officeDocument/2006/relationships/image"/><Relationship Id="rId4" Target="../media/image14.png" Type="http://schemas.openxmlformats.org/officeDocument/2006/relationships/image"/><Relationship Id="rId5" Target="../media/image15.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1EBE5"/>
        </a:solidFill>
      </p:bgPr>
    </p:bg>
    <p:spTree>
      <p:nvGrpSpPr>
        <p:cNvPr id="1" name=""/>
        <p:cNvGrpSpPr/>
        <p:nvPr/>
      </p:nvGrpSpPr>
      <p:grpSpPr>
        <a:xfrm>
          <a:off x="0" y="0"/>
          <a:ext cx="0" cy="0"/>
          <a:chOff x="0" y="0"/>
          <a:chExt cx="0" cy="0"/>
        </a:xfrm>
      </p:grpSpPr>
      <p:sp>
        <p:nvSpPr>
          <p:cNvPr name="Freeform 2" id="2"/>
          <p:cNvSpPr/>
          <p:nvPr/>
        </p:nvSpPr>
        <p:spPr>
          <a:xfrm flipH="false" flipV="false" rot="0">
            <a:off x="10073078" y="2131489"/>
            <a:ext cx="7511250" cy="6024022"/>
          </a:xfrm>
          <a:custGeom>
            <a:avLst/>
            <a:gdLst/>
            <a:ahLst/>
            <a:cxnLst/>
            <a:rect r="r" b="b" t="t" l="l"/>
            <a:pathLst>
              <a:path h="6024022" w="7511250">
                <a:moveTo>
                  <a:pt x="0" y="0"/>
                </a:moveTo>
                <a:lnTo>
                  <a:pt x="7511250" y="0"/>
                </a:lnTo>
                <a:lnTo>
                  <a:pt x="7511250" y="6024022"/>
                </a:lnTo>
                <a:lnTo>
                  <a:pt x="0" y="602402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444633" y="9730382"/>
            <a:ext cx="19177267" cy="1113237"/>
            <a:chOff x="0" y="0"/>
            <a:chExt cx="5050803" cy="293198"/>
          </a:xfrm>
        </p:grpSpPr>
        <p:sp>
          <p:nvSpPr>
            <p:cNvPr name="Freeform 4" id="4"/>
            <p:cNvSpPr/>
            <p:nvPr/>
          </p:nvSpPr>
          <p:spPr>
            <a:xfrm flipH="false" flipV="false" rot="0">
              <a:off x="0" y="0"/>
              <a:ext cx="5050803" cy="293198"/>
            </a:xfrm>
            <a:custGeom>
              <a:avLst/>
              <a:gdLst/>
              <a:ahLst/>
              <a:cxnLst/>
              <a:rect r="r" b="b" t="t" l="l"/>
              <a:pathLst>
                <a:path h="293198" w="5050803">
                  <a:moveTo>
                    <a:pt x="0" y="0"/>
                  </a:moveTo>
                  <a:lnTo>
                    <a:pt x="5050803" y="0"/>
                  </a:lnTo>
                  <a:lnTo>
                    <a:pt x="5050803" y="293198"/>
                  </a:lnTo>
                  <a:lnTo>
                    <a:pt x="0" y="293198"/>
                  </a:lnTo>
                  <a:close/>
                </a:path>
              </a:pathLst>
            </a:custGeom>
            <a:solidFill>
              <a:srgbClr val="5383FF"/>
            </a:solidFill>
          </p:spPr>
        </p:sp>
        <p:sp>
          <p:nvSpPr>
            <p:cNvPr name="TextBox 5" id="5"/>
            <p:cNvSpPr txBox="true"/>
            <p:nvPr/>
          </p:nvSpPr>
          <p:spPr>
            <a:xfrm>
              <a:off x="0" y="-38100"/>
              <a:ext cx="5050803" cy="331298"/>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1018137" y="4513461"/>
            <a:ext cx="8385935" cy="2743598"/>
          </a:xfrm>
          <a:prstGeom prst="rect">
            <a:avLst/>
          </a:prstGeom>
        </p:spPr>
        <p:txBody>
          <a:bodyPr anchor="t" rtlCol="false" tIns="0" lIns="0" bIns="0" rIns="0">
            <a:spAutoFit/>
          </a:bodyPr>
          <a:lstStyle/>
          <a:p>
            <a:pPr marL="0" indent="0" lvl="0">
              <a:lnSpc>
                <a:spcPts val="10515"/>
              </a:lnSpc>
            </a:pPr>
            <a:r>
              <a:rPr lang="en-US" sz="10515" spc="-441">
                <a:solidFill>
                  <a:srgbClr val="3139A8"/>
                </a:solidFill>
                <a:latin typeface="Be Vietnam Ultra-Bold"/>
              </a:rPr>
              <a:t>II AVANCE DE PROYECTO</a:t>
            </a:r>
          </a:p>
        </p:txBody>
      </p:sp>
      <p:sp>
        <p:nvSpPr>
          <p:cNvPr name="TextBox 7" id="7"/>
          <p:cNvSpPr txBox="true"/>
          <p:nvPr/>
        </p:nvSpPr>
        <p:spPr>
          <a:xfrm rot="0">
            <a:off x="1028700" y="8028584"/>
            <a:ext cx="8840260" cy="740145"/>
          </a:xfrm>
          <a:prstGeom prst="rect">
            <a:avLst/>
          </a:prstGeom>
        </p:spPr>
        <p:txBody>
          <a:bodyPr anchor="t" rtlCol="false" tIns="0" lIns="0" bIns="0" rIns="0">
            <a:spAutoFit/>
          </a:bodyPr>
          <a:lstStyle/>
          <a:p>
            <a:pPr marL="0" indent="0" lvl="0">
              <a:lnSpc>
                <a:spcPts val="5922"/>
              </a:lnSpc>
            </a:pPr>
            <a:r>
              <a:rPr lang="en-US" sz="4854" spc="-203">
                <a:solidFill>
                  <a:srgbClr val="3139A8"/>
                </a:solidFill>
                <a:latin typeface="Be Vietnam"/>
              </a:rPr>
              <a:t>REGISTRO DE CITAS MEDICAS </a:t>
            </a:r>
          </a:p>
        </p:txBody>
      </p:sp>
      <p:grpSp>
        <p:nvGrpSpPr>
          <p:cNvPr name="Group 8" id="8"/>
          <p:cNvGrpSpPr/>
          <p:nvPr/>
        </p:nvGrpSpPr>
        <p:grpSpPr>
          <a:xfrm rot="0">
            <a:off x="-444633" y="-556618"/>
            <a:ext cx="19177267" cy="1113237"/>
            <a:chOff x="0" y="0"/>
            <a:chExt cx="5050803" cy="293198"/>
          </a:xfrm>
        </p:grpSpPr>
        <p:sp>
          <p:nvSpPr>
            <p:cNvPr name="Freeform 9" id="9"/>
            <p:cNvSpPr/>
            <p:nvPr/>
          </p:nvSpPr>
          <p:spPr>
            <a:xfrm flipH="false" flipV="false" rot="0">
              <a:off x="0" y="0"/>
              <a:ext cx="5050803" cy="293198"/>
            </a:xfrm>
            <a:custGeom>
              <a:avLst/>
              <a:gdLst/>
              <a:ahLst/>
              <a:cxnLst/>
              <a:rect r="r" b="b" t="t" l="l"/>
              <a:pathLst>
                <a:path h="293198" w="5050803">
                  <a:moveTo>
                    <a:pt x="0" y="0"/>
                  </a:moveTo>
                  <a:lnTo>
                    <a:pt x="5050803" y="0"/>
                  </a:lnTo>
                  <a:lnTo>
                    <a:pt x="5050803" y="293198"/>
                  </a:lnTo>
                  <a:lnTo>
                    <a:pt x="0" y="293198"/>
                  </a:lnTo>
                  <a:close/>
                </a:path>
              </a:pathLst>
            </a:custGeom>
            <a:solidFill>
              <a:srgbClr val="06C892"/>
            </a:solidFill>
          </p:spPr>
        </p:sp>
        <p:sp>
          <p:nvSpPr>
            <p:cNvPr name="TextBox 10" id="10"/>
            <p:cNvSpPr txBox="true"/>
            <p:nvPr/>
          </p:nvSpPr>
          <p:spPr>
            <a:xfrm>
              <a:off x="0" y="-38100"/>
              <a:ext cx="5050803" cy="331298"/>
            </a:xfrm>
            <a:prstGeom prst="rect">
              <a:avLst/>
            </a:prstGeom>
          </p:spPr>
          <p:txBody>
            <a:bodyPr anchor="ctr" rtlCol="false" tIns="50800" lIns="50800" bIns="50800" rIns="50800"/>
            <a:lstStyle/>
            <a:p>
              <a:pPr algn="ctr">
                <a:lnSpc>
                  <a:spcPts val="2659"/>
                </a:lnSpc>
                <a:spcBef>
                  <a:spcPct val="0"/>
                </a:spcBef>
              </a:pPr>
            </a:p>
          </p:txBody>
        </p:sp>
      </p:grpSp>
      <p:sp>
        <p:nvSpPr>
          <p:cNvPr name="TextBox 11" id="11"/>
          <p:cNvSpPr txBox="true"/>
          <p:nvPr/>
        </p:nvSpPr>
        <p:spPr>
          <a:xfrm rot="0">
            <a:off x="1028700" y="1353832"/>
            <a:ext cx="8602534" cy="2352548"/>
          </a:xfrm>
          <a:prstGeom prst="rect">
            <a:avLst/>
          </a:prstGeom>
        </p:spPr>
        <p:txBody>
          <a:bodyPr anchor="t" rtlCol="false" tIns="0" lIns="0" bIns="0" rIns="0">
            <a:spAutoFit/>
          </a:bodyPr>
          <a:lstStyle/>
          <a:p>
            <a:pPr>
              <a:lnSpc>
                <a:spcPts val="3136"/>
              </a:lnSpc>
            </a:pPr>
            <a:r>
              <a:rPr lang="en-US" sz="2800" spc="-117">
                <a:solidFill>
                  <a:srgbClr val="090147"/>
                </a:solidFill>
                <a:latin typeface="Be Vietnam Ultra-Bold"/>
              </a:rPr>
              <a:t>PRESENTADO POR: </a:t>
            </a:r>
          </a:p>
          <a:p>
            <a:pPr>
              <a:lnSpc>
                <a:spcPts val="3136"/>
              </a:lnSpc>
            </a:pPr>
          </a:p>
          <a:p>
            <a:pPr>
              <a:lnSpc>
                <a:spcPts val="3136"/>
              </a:lnSpc>
            </a:pPr>
            <a:r>
              <a:rPr lang="en-US" sz="2800" spc="-117">
                <a:solidFill>
                  <a:srgbClr val="090147"/>
                </a:solidFill>
                <a:latin typeface="Be Vietnam"/>
              </a:rPr>
              <a:t>GERARDO CABEZAS </a:t>
            </a:r>
          </a:p>
          <a:p>
            <a:pPr>
              <a:lnSpc>
                <a:spcPts val="3136"/>
              </a:lnSpc>
            </a:pPr>
            <a:r>
              <a:rPr lang="en-US" sz="2800" spc="-117">
                <a:solidFill>
                  <a:srgbClr val="090147"/>
                </a:solidFill>
                <a:latin typeface="Be Vietnam"/>
              </a:rPr>
              <a:t>MICHELLE OCHOA  </a:t>
            </a:r>
          </a:p>
          <a:p>
            <a:pPr>
              <a:lnSpc>
                <a:spcPts val="3136"/>
              </a:lnSpc>
            </a:pPr>
            <a:r>
              <a:rPr lang="en-US" sz="2800" spc="-117">
                <a:solidFill>
                  <a:srgbClr val="090147"/>
                </a:solidFill>
                <a:latin typeface="Be Vietnam"/>
              </a:rPr>
              <a:t>ELIZABETH GARCÍA   </a:t>
            </a:r>
          </a:p>
          <a:p>
            <a:pPr algn="l" marL="0" indent="0" lvl="0">
              <a:lnSpc>
                <a:spcPts val="3136"/>
              </a:lnSpc>
              <a:spcBef>
                <a:spcPct val="0"/>
              </a:spcBef>
            </a:pPr>
            <a:r>
              <a:rPr lang="en-US" sz="2800" spc="-117">
                <a:solidFill>
                  <a:srgbClr val="090147"/>
                </a:solidFill>
                <a:latin typeface="Be Vietnam"/>
              </a:rPr>
              <a:t>GABRIELA PINEDA </a:t>
            </a:r>
          </a:p>
        </p:txBody>
      </p:sp>
      <p:sp>
        <p:nvSpPr>
          <p:cNvPr name="TextBox 12" id="12"/>
          <p:cNvSpPr txBox="true"/>
          <p:nvPr/>
        </p:nvSpPr>
        <p:spPr>
          <a:xfrm rot="0">
            <a:off x="1028700" y="8858377"/>
            <a:ext cx="8602534" cy="399923"/>
          </a:xfrm>
          <a:prstGeom prst="rect">
            <a:avLst/>
          </a:prstGeom>
        </p:spPr>
        <p:txBody>
          <a:bodyPr anchor="t" rtlCol="false" tIns="0" lIns="0" bIns="0" rIns="0">
            <a:spAutoFit/>
          </a:bodyPr>
          <a:lstStyle/>
          <a:p>
            <a:pPr algn="l" marL="0" indent="0" lvl="0">
              <a:lnSpc>
                <a:spcPts val="3136"/>
              </a:lnSpc>
              <a:spcBef>
                <a:spcPct val="0"/>
              </a:spcBef>
            </a:pPr>
            <a:r>
              <a:rPr lang="en-US" sz="2800" spc="-117">
                <a:solidFill>
                  <a:srgbClr val="090147"/>
                </a:solidFill>
                <a:latin typeface="Be Vietnam"/>
              </a:rPr>
              <a:t>TAC TECHNOLOGY CONSULTING CORPORATION</a:t>
            </a:r>
          </a:p>
        </p:txBody>
      </p:sp>
    </p:spTree>
  </p:cSld>
  <p:clrMapOvr>
    <a:masterClrMapping/>
  </p:clrMapOvr>
</p:sld>
</file>

<file path=ppt/slides/slide10.xml><?xml version="1.0" encoding="utf-8"?>
<p:sld xmlns:p="http://schemas.openxmlformats.org/presentationml/2006/main" xmlns:a="http://schemas.openxmlformats.org/drawingml/2006/main">
  <p:cSld>
    <p:bg>
      <p:bgPr>
        <a:solidFill>
          <a:srgbClr val="F1EBE5"/>
        </a:solidFill>
      </p:bgPr>
    </p:bg>
    <p:spTree>
      <p:nvGrpSpPr>
        <p:cNvPr id="1" name=""/>
        <p:cNvGrpSpPr/>
        <p:nvPr/>
      </p:nvGrpSpPr>
      <p:grpSpPr>
        <a:xfrm>
          <a:off x="0" y="0"/>
          <a:ext cx="0" cy="0"/>
          <a:chOff x="0" y="0"/>
          <a:chExt cx="0" cy="0"/>
        </a:xfrm>
      </p:grpSpPr>
      <p:sp>
        <p:nvSpPr>
          <p:cNvPr name="TextBox 2" id="2"/>
          <p:cNvSpPr txBox="true"/>
          <p:nvPr/>
        </p:nvSpPr>
        <p:spPr>
          <a:xfrm rot="0">
            <a:off x="1572043" y="3250275"/>
            <a:ext cx="16272424" cy="6648323"/>
          </a:xfrm>
          <a:prstGeom prst="rect">
            <a:avLst/>
          </a:prstGeom>
        </p:spPr>
        <p:txBody>
          <a:bodyPr anchor="t" rtlCol="false" tIns="0" lIns="0" bIns="0" rIns="0">
            <a:spAutoFit/>
          </a:bodyPr>
          <a:lstStyle/>
          <a:p>
            <a:pPr algn="just">
              <a:lnSpc>
                <a:spcPts val="3136"/>
              </a:lnSpc>
              <a:spcBef>
                <a:spcPct val="0"/>
              </a:spcBef>
            </a:pPr>
            <a:r>
              <a:rPr lang="en-US" sz="2800" spc="-117">
                <a:solidFill>
                  <a:srgbClr val="000000"/>
                </a:solidFill>
                <a:latin typeface="Be Vietnam Ultra-Bold"/>
              </a:rPr>
              <a:t>SCRUM MASTER </a:t>
            </a:r>
          </a:p>
          <a:p>
            <a:pPr algn="just">
              <a:lnSpc>
                <a:spcPts val="3136"/>
              </a:lnSpc>
              <a:spcBef>
                <a:spcPct val="0"/>
              </a:spcBef>
            </a:pPr>
            <a:r>
              <a:rPr lang="en-US" sz="2800" spc="-117">
                <a:solidFill>
                  <a:srgbClr val="4472C4"/>
                </a:solidFill>
                <a:latin typeface="Be Vietnam"/>
              </a:rPr>
              <a:t>CONSULTORA TECHNOLOGY CONSULTING CORPORATION</a:t>
            </a:r>
          </a:p>
          <a:p>
            <a:pPr algn="just">
              <a:lnSpc>
                <a:spcPts val="3136"/>
              </a:lnSpc>
              <a:spcBef>
                <a:spcPct val="0"/>
              </a:spcBef>
            </a:pPr>
            <a:r>
              <a:rPr lang="en-US" sz="2800" spc="-117">
                <a:solidFill>
                  <a:srgbClr val="000000"/>
                </a:solidFill>
                <a:latin typeface="Be Vietnam"/>
              </a:rPr>
              <a:t>SE ENCARGA DE GUIAR Y FACILITAR EL PROCESO SCRUM. SU RESPONSABILIDAD PRINCIPAL ES ELIMINAR OBSTÁCULOS Y ASEGURARSE DE QUE EL EQUIPO ESTÉ SIGUIENDO LAS PRÁCTICAS DE SCRUM. TAMBIÉN AYUDARÁ A MANTENER UNA COMUNICACIÓN EFECTIVA ENTRE LOS MIEMBROS DEL EQUIPO.</a:t>
            </a:r>
          </a:p>
          <a:p>
            <a:pPr algn="just">
              <a:lnSpc>
                <a:spcPts val="3136"/>
              </a:lnSpc>
              <a:spcBef>
                <a:spcPct val="0"/>
              </a:spcBef>
            </a:pPr>
          </a:p>
          <a:p>
            <a:pPr algn="just">
              <a:lnSpc>
                <a:spcPts val="3136"/>
              </a:lnSpc>
              <a:spcBef>
                <a:spcPct val="0"/>
              </a:spcBef>
            </a:pPr>
            <a:r>
              <a:rPr lang="en-US" sz="2800" spc="-117">
                <a:solidFill>
                  <a:srgbClr val="000000"/>
                </a:solidFill>
                <a:latin typeface="Be Vietnam Ultra-Bold"/>
              </a:rPr>
              <a:t>PRODUCT OWNER </a:t>
            </a:r>
          </a:p>
          <a:p>
            <a:pPr algn="just">
              <a:lnSpc>
                <a:spcPts val="3136"/>
              </a:lnSpc>
              <a:spcBef>
                <a:spcPct val="0"/>
              </a:spcBef>
            </a:pPr>
            <a:r>
              <a:rPr lang="en-US" sz="2800" spc="-117">
                <a:solidFill>
                  <a:srgbClr val="4472C4"/>
                </a:solidFill>
                <a:latin typeface="Be Vietnam"/>
              </a:rPr>
              <a:t>MICHELLE OCHOA Y ELIZABETH GARCÍA</a:t>
            </a:r>
          </a:p>
          <a:p>
            <a:pPr algn="just">
              <a:lnSpc>
                <a:spcPts val="3136"/>
              </a:lnSpc>
              <a:spcBef>
                <a:spcPct val="0"/>
              </a:spcBef>
            </a:pPr>
            <a:r>
              <a:rPr lang="en-US" sz="2800" spc="-117">
                <a:solidFill>
                  <a:srgbClr val="000000"/>
                </a:solidFill>
                <a:latin typeface="Be Vietnam"/>
              </a:rPr>
              <a:t>SON RESPONSABLES DE DEFINIR Y PRIORIZAR LOS ELEMENTOS DEL PRODUCTO (EN ESTE CASO, CARACTERÍSTICAS DEL SISTEMA DE REGISTRO DE CITAS MÉDICAS). DEBEN ESTAR DISPONIBLES PARA EL EQUIPO PARA RESPONDER PREGUNTAS Y TOMAR DECISIONES RELACIONADAS CON EL PRODUCTO.</a:t>
            </a:r>
          </a:p>
          <a:p>
            <a:pPr algn="just">
              <a:lnSpc>
                <a:spcPts val="3136"/>
              </a:lnSpc>
              <a:spcBef>
                <a:spcPct val="0"/>
              </a:spcBef>
            </a:pPr>
          </a:p>
          <a:p>
            <a:pPr algn="just">
              <a:lnSpc>
                <a:spcPts val="3136"/>
              </a:lnSpc>
              <a:spcBef>
                <a:spcPct val="0"/>
              </a:spcBef>
            </a:pPr>
            <a:r>
              <a:rPr lang="en-US" sz="2800" spc="-117">
                <a:solidFill>
                  <a:srgbClr val="000000"/>
                </a:solidFill>
                <a:latin typeface="Be Vietnam Ultra-Bold"/>
              </a:rPr>
              <a:t>DESARROLLADORES </a:t>
            </a:r>
          </a:p>
          <a:p>
            <a:pPr algn="just">
              <a:lnSpc>
                <a:spcPts val="3136"/>
              </a:lnSpc>
              <a:spcBef>
                <a:spcPct val="0"/>
              </a:spcBef>
            </a:pPr>
            <a:r>
              <a:rPr lang="en-US" sz="2800" spc="-117">
                <a:solidFill>
                  <a:srgbClr val="4472C4"/>
                </a:solidFill>
                <a:latin typeface="Be Vietnam"/>
              </a:rPr>
              <a:t>GERARDO CABEZAS Y GABRIELA PINEDA</a:t>
            </a:r>
          </a:p>
          <a:p>
            <a:pPr algn="just">
              <a:lnSpc>
                <a:spcPts val="3136"/>
              </a:lnSpc>
              <a:spcBef>
                <a:spcPct val="0"/>
              </a:spcBef>
            </a:pPr>
            <a:r>
              <a:rPr lang="en-US" sz="2800" spc="-117">
                <a:solidFill>
                  <a:srgbClr val="000000"/>
                </a:solidFill>
                <a:latin typeface="Be Vietnam"/>
              </a:rPr>
              <a:t>EL EQUIPO DE DESARROLLO SE ENCARGA DE DISEÑAR, DESARROLLAR Y PROBAR LAS CARACTERÍSTICAS DEL SISTEMA DE REGISTRO DE CITAS MÉDICAS. TRABAJAN JUNTOS PARA ENTREGAR INCREMENTOS DE PRODUCTO FUNCIONALES EN CADA ITERACIÓN.</a:t>
            </a:r>
          </a:p>
        </p:txBody>
      </p:sp>
      <p:grpSp>
        <p:nvGrpSpPr>
          <p:cNvPr name="Group 3" id="3"/>
          <p:cNvGrpSpPr/>
          <p:nvPr/>
        </p:nvGrpSpPr>
        <p:grpSpPr>
          <a:xfrm rot="0">
            <a:off x="768684" y="3231225"/>
            <a:ext cx="676189" cy="619205"/>
            <a:chOff x="0" y="0"/>
            <a:chExt cx="812800" cy="744303"/>
          </a:xfrm>
        </p:grpSpPr>
        <p:sp>
          <p:nvSpPr>
            <p:cNvPr name="Freeform 4" id="4"/>
            <p:cNvSpPr/>
            <p:nvPr/>
          </p:nvSpPr>
          <p:spPr>
            <a:xfrm flipH="false" flipV="false" rot="0">
              <a:off x="0" y="0"/>
              <a:ext cx="812800" cy="744303"/>
            </a:xfrm>
            <a:custGeom>
              <a:avLst/>
              <a:gdLst/>
              <a:ahLst/>
              <a:cxnLst/>
              <a:rect r="r" b="b" t="t" l="l"/>
              <a:pathLst>
                <a:path h="744303" w="812800">
                  <a:moveTo>
                    <a:pt x="812800" y="372152"/>
                  </a:moveTo>
                  <a:lnTo>
                    <a:pt x="406400" y="0"/>
                  </a:lnTo>
                  <a:lnTo>
                    <a:pt x="406400" y="203200"/>
                  </a:lnTo>
                  <a:lnTo>
                    <a:pt x="0" y="203200"/>
                  </a:lnTo>
                  <a:lnTo>
                    <a:pt x="0" y="541103"/>
                  </a:lnTo>
                  <a:lnTo>
                    <a:pt x="406400" y="541103"/>
                  </a:lnTo>
                  <a:lnTo>
                    <a:pt x="406400" y="744303"/>
                  </a:lnTo>
                  <a:lnTo>
                    <a:pt x="812800" y="372152"/>
                  </a:lnTo>
                  <a:close/>
                </a:path>
              </a:pathLst>
            </a:custGeom>
            <a:solidFill>
              <a:srgbClr val="4472C4"/>
            </a:solidFill>
          </p:spPr>
        </p:sp>
        <p:sp>
          <p:nvSpPr>
            <p:cNvPr name="TextBox 5" id="5"/>
            <p:cNvSpPr txBox="true"/>
            <p:nvPr/>
          </p:nvSpPr>
          <p:spPr>
            <a:xfrm>
              <a:off x="0" y="165100"/>
              <a:ext cx="711200" cy="376003"/>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335020" y="348875"/>
            <a:ext cx="17952980" cy="1827415"/>
          </a:xfrm>
          <a:prstGeom prst="rect">
            <a:avLst/>
          </a:prstGeom>
        </p:spPr>
        <p:txBody>
          <a:bodyPr anchor="t" rtlCol="false" tIns="0" lIns="0" bIns="0" rIns="0">
            <a:spAutoFit/>
          </a:bodyPr>
          <a:lstStyle/>
          <a:p>
            <a:pPr algn="ctr">
              <a:lnSpc>
                <a:spcPts val="7178"/>
              </a:lnSpc>
              <a:spcBef>
                <a:spcPct val="0"/>
              </a:spcBef>
            </a:pPr>
            <a:r>
              <a:rPr lang="en-US" sz="6409" spc="-269">
                <a:solidFill>
                  <a:srgbClr val="000000"/>
                </a:solidFill>
                <a:latin typeface="Anton"/>
              </a:rPr>
              <a:t>ESTABLECER EL EQUIPO DEL PROYECTO Y LA COMUNICACIÓN QUE SE REALIZARA EN EL PROYECTO</a:t>
            </a:r>
          </a:p>
        </p:txBody>
      </p:sp>
      <p:sp>
        <p:nvSpPr>
          <p:cNvPr name="TextBox 7" id="7"/>
          <p:cNvSpPr txBox="true"/>
          <p:nvPr/>
        </p:nvSpPr>
        <p:spPr>
          <a:xfrm rot="0">
            <a:off x="2822888" y="2195340"/>
            <a:ext cx="13770734" cy="790448"/>
          </a:xfrm>
          <a:prstGeom prst="rect">
            <a:avLst/>
          </a:prstGeom>
        </p:spPr>
        <p:txBody>
          <a:bodyPr anchor="t" rtlCol="false" tIns="0" lIns="0" bIns="0" rIns="0">
            <a:spAutoFit/>
          </a:bodyPr>
          <a:lstStyle/>
          <a:p>
            <a:pPr algn="ctr">
              <a:lnSpc>
                <a:spcPts val="3136"/>
              </a:lnSpc>
              <a:spcBef>
                <a:spcPct val="0"/>
              </a:spcBef>
            </a:pPr>
          </a:p>
          <a:p>
            <a:pPr algn="ctr">
              <a:lnSpc>
                <a:spcPts val="3136"/>
              </a:lnSpc>
              <a:spcBef>
                <a:spcPct val="0"/>
              </a:spcBef>
            </a:pPr>
            <a:r>
              <a:rPr lang="en-US" sz="2800" spc="-117">
                <a:solidFill>
                  <a:srgbClr val="000000"/>
                </a:solidFill>
                <a:latin typeface="Be Vietnam Ultra-Bold"/>
              </a:rPr>
              <a:t>SE IMPLEMENTA LA METODOLOGÍA DE SCRUM  PARA EL TEMA ROLES Y COMUNICACION </a:t>
            </a:r>
          </a:p>
        </p:txBody>
      </p:sp>
      <p:grpSp>
        <p:nvGrpSpPr>
          <p:cNvPr name="Group 8" id="8"/>
          <p:cNvGrpSpPr/>
          <p:nvPr/>
        </p:nvGrpSpPr>
        <p:grpSpPr>
          <a:xfrm rot="0">
            <a:off x="768684" y="5529238"/>
            <a:ext cx="676189" cy="619205"/>
            <a:chOff x="0" y="0"/>
            <a:chExt cx="812800" cy="744303"/>
          </a:xfrm>
        </p:grpSpPr>
        <p:sp>
          <p:nvSpPr>
            <p:cNvPr name="Freeform 9" id="9"/>
            <p:cNvSpPr/>
            <p:nvPr/>
          </p:nvSpPr>
          <p:spPr>
            <a:xfrm flipH="false" flipV="false" rot="0">
              <a:off x="0" y="0"/>
              <a:ext cx="812800" cy="744303"/>
            </a:xfrm>
            <a:custGeom>
              <a:avLst/>
              <a:gdLst/>
              <a:ahLst/>
              <a:cxnLst/>
              <a:rect r="r" b="b" t="t" l="l"/>
              <a:pathLst>
                <a:path h="744303" w="812800">
                  <a:moveTo>
                    <a:pt x="812800" y="372152"/>
                  </a:moveTo>
                  <a:lnTo>
                    <a:pt x="406400" y="0"/>
                  </a:lnTo>
                  <a:lnTo>
                    <a:pt x="406400" y="203200"/>
                  </a:lnTo>
                  <a:lnTo>
                    <a:pt x="0" y="203200"/>
                  </a:lnTo>
                  <a:lnTo>
                    <a:pt x="0" y="541103"/>
                  </a:lnTo>
                  <a:lnTo>
                    <a:pt x="406400" y="541103"/>
                  </a:lnTo>
                  <a:lnTo>
                    <a:pt x="406400" y="744303"/>
                  </a:lnTo>
                  <a:lnTo>
                    <a:pt x="812800" y="372152"/>
                  </a:lnTo>
                  <a:close/>
                </a:path>
              </a:pathLst>
            </a:custGeom>
            <a:solidFill>
              <a:srgbClr val="4472C4"/>
            </a:solidFill>
          </p:spPr>
        </p:sp>
        <p:sp>
          <p:nvSpPr>
            <p:cNvPr name="TextBox 10" id="10"/>
            <p:cNvSpPr txBox="true"/>
            <p:nvPr/>
          </p:nvSpPr>
          <p:spPr>
            <a:xfrm>
              <a:off x="0" y="165100"/>
              <a:ext cx="711200" cy="376003"/>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0">
            <a:off x="690605" y="7824843"/>
            <a:ext cx="676189" cy="619205"/>
            <a:chOff x="0" y="0"/>
            <a:chExt cx="812800" cy="744303"/>
          </a:xfrm>
        </p:grpSpPr>
        <p:sp>
          <p:nvSpPr>
            <p:cNvPr name="Freeform 12" id="12"/>
            <p:cNvSpPr/>
            <p:nvPr/>
          </p:nvSpPr>
          <p:spPr>
            <a:xfrm flipH="false" flipV="false" rot="0">
              <a:off x="0" y="0"/>
              <a:ext cx="812800" cy="744303"/>
            </a:xfrm>
            <a:custGeom>
              <a:avLst/>
              <a:gdLst/>
              <a:ahLst/>
              <a:cxnLst/>
              <a:rect r="r" b="b" t="t" l="l"/>
              <a:pathLst>
                <a:path h="744303" w="812800">
                  <a:moveTo>
                    <a:pt x="812800" y="372152"/>
                  </a:moveTo>
                  <a:lnTo>
                    <a:pt x="406400" y="0"/>
                  </a:lnTo>
                  <a:lnTo>
                    <a:pt x="406400" y="203200"/>
                  </a:lnTo>
                  <a:lnTo>
                    <a:pt x="0" y="203200"/>
                  </a:lnTo>
                  <a:lnTo>
                    <a:pt x="0" y="541103"/>
                  </a:lnTo>
                  <a:lnTo>
                    <a:pt x="406400" y="541103"/>
                  </a:lnTo>
                  <a:lnTo>
                    <a:pt x="406400" y="744303"/>
                  </a:lnTo>
                  <a:lnTo>
                    <a:pt x="812800" y="372152"/>
                  </a:lnTo>
                  <a:close/>
                </a:path>
              </a:pathLst>
            </a:custGeom>
            <a:solidFill>
              <a:srgbClr val="4472C4"/>
            </a:solidFill>
          </p:spPr>
        </p:sp>
        <p:sp>
          <p:nvSpPr>
            <p:cNvPr name="TextBox 13" id="13"/>
            <p:cNvSpPr txBox="true"/>
            <p:nvPr/>
          </p:nvSpPr>
          <p:spPr>
            <a:xfrm>
              <a:off x="0" y="165100"/>
              <a:ext cx="711200" cy="376003"/>
            </a:xfrm>
            <a:prstGeom prst="rect">
              <a:avLst/>
            </a:prstGeom>
          </p:spPr>
          <p:txBody>
            <a:bodyPr anchor="ctr" rtlCol="false" tIns="50800" lIns="50800" bIns="50800" rIns="50800"/>
            <a:lstStyle/>
            <a:p>
              <a:pPr algn="ctr">
                <a:lnSpc>
                  <a:spcPts val="2659"/>
                </a:lnSpc>
              </a:pPr>
            </a:p>
          </p:txBody>
        </p:sp>
      </p:grpSp>
    </p:spTree>
  </p:cSld>
  <p:clrMapOvr>
    <a:masterClrMapping/>
  </p:clrMapOvr>
</p:sld>
</file>

<file path=ppt/slides/slide11.xml><?xml version="1.0" encoding="utf-8"?>
<p:sld xmlns:p="http://schemas.openxmlformats.org/presentationml/2006/main" xmlns:a="http://schemas.openxmlformats.org/drawingml/2006/main">
  <p:cSld>
    <p:bg>
      <p:bgPr>
        <a:solidFill>
          <a:srgbClr val="F1EBE5"/>
        </a:solidFill>
      </p:bgPr>
    </p:bg>
    <p:spTree>
      <p:nvGrpSpPr>
        <p:cNvPr id="1" name=""/>
        <p:cNvGrpSpPr/>
        <p:nvPr/>
      </p:nvGrpSpPr>
      <p:grpSpPr>
        <a:xfrm>
          <a:off x="0" y="0"/>
          <a:ext cx="0" cy="0"/>
          <a:chOff x="0" y="0"/>
          <a:chExt cx="0" cy="0"/>
        </a:xfrm>
      </p:grpSpPr>
      <p:sp>
        <p:nvSpPr>
          <p:cNvPr name="TextBox 2" id="2"/>
          <p:cNvSpPr txBox="true"/>
          <p:nvPr/>
        </p:nvSpPr>
        <p:spPr>
          <a:xfrm rot="0">
            <a:off x="1228162" y="2617961"/>
            <a:ext cx="16166696" cy="7067181"/>
          </a:xfrm>
          <a:prstGeom prst="rect">
            <a:avLst/>
          </a:prstGeom>
        </p:spPr>
        <p:txBody>
          <a:bodyPr anchor="t" rtlCol="false" tIns="0" lIns="0" bIns="0" rIns="0">
            <a:spAutoFit/>
          </a:bodyPr>
          <a:lstStyle/>
          <a:p>
            <a:pPr algn="ctr">
              <a:lnSpc>
                <a:spcPts val="2793"/>
              </a:lnSpc>
              <a:spcBef>
                <a:spcPct val="0"/>
              </a:spcBef>
            </a:pPr>
            <a:r>
              <a:rPr lang="en-US" sz="2494" spc="-104">
                <a:solidFill>
                  <a:srgbClr val="000000"/>
                </a:solidFill>
                <a:latin typeface="Be Vietnam Ultra-Bold"/>
              </a:rPr>
              <a:t>EVENTOS SCRUM</a:t>
            </a:r>
          </a:p>
          <a:p>
            <a:pPr algn="just">
              <a:lnSpc>
                <a:spcPts val="2793"/>
              </a:lnSpc>
              <a:spcBef>
                <a:spcPct val="0"/>
              </a:spcBef>
            </a:pPr>
          </a:p>
          <a:p>
            <a:pPr algn="just">
              <a:lnSpc>
                <a:spcPts val="2793"/>
              </a:lnSpc>
              <a:spcBef>
                <a:spcPct val="0"/>
              </a:spcBef>
            </a:pPr>
            <a:r>
              <a:rPr lang="en-US" sz="2494" spc="-104">
                <a:solidFill>
                  <a:srgbClr val="4472C4"/>
                </a:solidFill>
                <a:latin typeface="Be Vietnam"/>
              </a:rPr>
              <a:t>SPRINT PLANNING (PLANIFICACIÓN DEL SPRINT): </a:t>
            </a:r>
            <a:r>
              <a:rPr lang="en-US" sz="2494" spc="-104">
                <a:solidFill>
                  <a:srgbClr val="000000"/>
                </a:solidFill>
                <a:latin typeface="Be Vietnam"/>
              </a:rPr>
              <a:t>SE REALIZA AL COMIENZO DE CADA SPRINT (UN PERÍODO DE TIEMPO FIJO, GENERALMENTE DE 2 A 4 SEMANAS). EL PRODUCT OWNER PRESENTA LOS ELEMENTOS DEL PRODUCTO PRIORITARIOS, Y EL EQUIPO DE DESARROLLO SELECCIONA LAS TAREAS QUE PUEDEN COMPLETAR DURANTE EL SPRINT, ESTO SE LLEVA ACABO CON EL TABLERO DE TRELLO. </a:t>
            </a:r>
          </a:p>
          <a:p>
            <a:pPr algn="just">
              <a:lnSpc>
                <a:spcPts val="2793"/>
              </a:lnSpc>
              <a:spcBef>
                <a:spcPct val="0"/>
              </a:spcBef>
            </a:pPr>
          </a:p>
          <a:p>
            <a:pPr algn="just">
              <a:lnSpc>
                <a:spcPts val="2793"/>
              </a:lnSpc>
              <a:spcBef>
                <a:spcPct val="0"/>
              </a:spcBef>
            </a:pPr>
            <a:r>
              <a:rPr lang="en-US" sz="2494" spc="-104">
                <a:solidFill>
                  <a:srgbClr val="3139A8"/>
                </a:solidFill>
                <a:latin typeface="Be Vietnam"/>
              </a:rPr>
              <a:t>WEEKLY  SCRUM (REUNIÓN SEMANAL):</a:t>
            </a:r>
            <a:r>
              <a:rPr lang="en-US" sz="2494" spc="-104">
                <a:solidFill>
                  <a:srgbClr val="000000"/>
                </a:solidFill>
                <a:latin typeface="Be Vietnam"/>
              </a:rPr>
              <a:t> EL EQUIPO SE REÚNE BREVEMENTE AL FINAL DE CADA SEMANA PARA COMPARTIR EL PROGRESO Y DISCUTIR OBSTÁCULOS. LA SCRUM MASTER FACILITA ESTA REUNIÓN , ESTAS REUNIONES SE ORGANIZAN CADA VIERNES EN HORARIO DE 4:00 PM A 5:00 PM POR LA PLATAFORMA DE GOOGLE MEET</a:t>
            </a:r>
          </a:p>
          <a:p>
            <a:pPr algn="just">
              <a:lnSpc>
                <a:spcPts val="2793"/>
              </a:lnSpc>
              <a:spcBef>
                <a:spcPct val="0"/>
              </a:spcBef>
            </a:pPr>
          </a:p>
          <a:p>
            <a:pPr algn="just">
              <a:lnSpc>
                <a:spcPts val="2793"/>
              </a:lnSpc>
              <a:spcBef>
                <a:spcPct val="0"/>
              </a:spcBef>
            </a:pPr>
            <a:r>
              <a:rPr lang="en-US" sz="2494" spc="-104">
                <a:solidFill>
                  <a:srgbClr val="3139A8"/>
                </a:solidFill>
                <a:latin typeface="Be Vietnam"/>
              </a:rPr>
              <a:t>SPRINT REVIEW (REVISIÓN DEL SPRINT): </a:t>
            </a:r>
            <a:r>
              <a:rPr lang="en-US" sz="2494" spc="-104">
                <a:solidFill>
                  <a:srgbClr val="000000"/>
                </a:solidFill>
                <a:latin typeface="Be Vietnam"/>
              </a:rPr>
              <a:t>AL FINAL DE CADA SPRINT, EL EQUIPO DEMUESTRA EL TRABAJO COMPLETADO AL PRODUCT OWNER Y OTRAS PARTES INTERESADAS. SE RECOPILA RETROALIMENTACIÓN Y SE ACTUALIZA LA LISTA DE ELEMENTOS DEL PRODUCTO.ESTE APARTADO SE TRABAJA CON LOS PULL REQUEST DE LA PLATAFORMA DE GITHUB O TAMBIEN CON LOS SEGUIMIENTOS QUE SE BRINDAN POR MEDIO DE CORREO ELECTRONICO. </a:t>
            </a:r>
          </a:p>
          <a:p>
            <a:pPr algn="just">
              <a:lnSpc>
                <a:spcPts val="2793"/>
              </a:lnSpc>
              <a:spcBef>
                <a:spcPct val="0"/>
              </a:spcBef>
            </a:pPr>
          </a:p>
          <a:p>
            <a:pPr algn="just">
              <a:lnSpc>
                <a:spcPts val="2793"/>
              </a:lnSpc>
              <a:spcBef>
                <a:spcPct val="0"/>
              </a:spcBef>
            </a:pPr>
            <a:r>
              <a:rPr lang="en-US" sz="2494" spc="-104">
                <a:solidFill>
                  <a:srgbClr val="3139A8"/>
                </a:solidFill>
                <a:latin typeface="Be Vietnam"/>
              </a:rPr>
              <a:t>SPRINT RETROSPECTIVE (RETROSPECTIVA DEL SPRINT):</a:t>
            </a:r>
            <a:r>
              <a:rPr lang="en-US" sz="2494" spc="-104">
                <a:solidFill>
                  <a:srgbClr val="000000"/>
                </a:solidFill>
                <a:latin typeface="Be Vietnam"/>
              </a:rPr>
              <a:t> EL EQUIPO REFLEXIONA SOBRE LO QUE FUNCIONÓ Y LO QUE NO FUNCIONÓ DURANTE EL SPRINT. SE PROPONEN MEJORAS PARA EL PRÓXIMO SPRINT. ESTO SE REALIZA AL FINAL DE CADA MEET DE LOS DIAS VIERNES EN DONDE SE BRINDA UNA RETROALIMENTACION DE CADA AVANCE DE LOS MODULOS. </a:t>
            </a:r>
          </a:p>
        </p:txBody>
      </p:sp>
      <p:grpSp>
        <p:nvGrpSpPr>
          <p:cNvPr name="Group 3" id="3"/>
          <p:cNvGrpSpPr/>
          <p:nvPr/>
        </p:nvGrpSpPr>
        <p:grpSpPr>
          <a:xfrm rot="0">
            <a:off x="663922" y="3327519"/>
            <a:ext cx="364778" cy="364778"/>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139A8"/>
            </a:solidFill>
          </p:spPr>
        </p:sp>
        <p:sp>
          <p:nvSpPr>
            <p:cNvPr name="TextBox 5" id="5"/>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335020" y="348875"/>
            <a:ext cx="17952980" cy="1827415"/>
          </a:xfrm>
          <a:prstGeom prst="rect">
            <a:avLst/>
          </a:prstGeom>
        </p:spPr>
        <p:txBody>
          <a:bodyPr anchor="t" rtlCol="false" tIns="0" lIns="0" bIns="0" rIns="0">
            <a:spAutoFit/>
          </a:bodyPr>
          <a:lstStyle/>
          <a:p>
            <a:pPr algn="ctr">
              <a:lnSpc>
                <a:spcPts val="7178"/>
              </a:lnSpc>
              <a:spcBef>
                <a:spcPct val="0"/>
              </a:spcBef>
            </a:pPr>
            <a:r>
              <a:rPr lang="en-US" sz="6409" spc="-269">
                <a:solidFill>
                  <a:srgbClr val="000000"/>
                </a:solidFill>
                <a:latin typeface="Anton"/>
              </a:rPr>
              <a:t>ESTABLECER EL EQUIPO DEL PROYECTO Y LA COMUNICACIÓN QUE SE REALIZARA EN EL PROYECTO</a:t>
            </a:r>
          </a:p>
        </p:txBody>
      </p:sp>
      <p:grpSp>
        <p:nvGrpSpPr>
          <p:cNvPr name="Group 7" id="7"/>
          <p:cNvGrpSpPr/>
          <p:nvPr/>
        </p:nvGrpSpPr>
        <p:grpSpPr>
          <a:xfrm rot="0">
            <a:off x="663922" y="5143500"/>
            <a:ext cx="364778" cy="364778"/>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139A8"/>
            </a:solidFill>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663922" y="6484445"/>
            <a:ext cx="364778" cy="364778"/>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139A8"/>
            </a:solidFill>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0">
            <a:off x="663922" y="8297023"/>
            <a:ext cx="364778" cy="364778"/>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139A8"/>
            </a:solidFill>
          </p:spPr>
        </p:sp>
        <p:sp>
          <p:nvSpPr>
            <p:cNvPr name="TextBox 15" id="15"/>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1EBE5"/>
        </a:solidFill>
      </p:bgPr>
    </p:bg>
    <p:spTree>
      <p:nvGrpSpPr>
        <p:cNvPr id="1" name=""/>
        <p:cNvGrpSpPr/>
        <p:nvPr/>
      </p:nvGrpSpPr>
      <p:grpSpPr>
        <a:xfrm>
          <a:off x="0" y="0"/>
          <a:ext cx="0" cy="0"/>
          <a:chOff x="0" y="0"/>
          <a:chExt cx="0" cy="0"/>
        </a:xfrm>
      </p:grpSpPr>
      <p:sp>
        <p:nvSpPr>
          <p:cNvPr name="Freeform 2" id="2"/>
          <p:cNvSpPr/>
          <p:nvPr/>
        </p:nvSpPr>
        <p:spPr>
          <a:xfrm flipH="false" flipV="false" rot="0">
            <a:off x="1573781" y="2718594"/>
            <a:ext cx="7344811" cy="3440115"/>
          </a:xfrm>
          <a:custGeom>
            <a:avLst/>
            <a:gdLst/>
            <a:ahLst/>
            <a:cxnLst/>
            <a:rect r="r" b="b" t="t" l="l"/>
            <a:pathLst>
              <a:path h="3440115" w="7344811">
                <a:moveTo>
                  <a:pt x="0" y="0"/>
                </a:moveTo>
                <a:lnTo>
                  <a:pt x="7344811" y="0"/>
                </a:lnTo>
                <a:lnTo>
                  <a:pt x="7344811" y="3440114"/>
                </a:lnTo>
                <a:lnTo>
                  <a:pt x="0" y="3440114"/>
                </a:lnTo>
                <a:lnTo>
                  <a:pt x="0" y="0"/>
                </a:lnTo>
                <a:close/>
              </a:path>
            </a:pathLst>
          </a:custGeom>
          <a:blipFill>
            <a:blip r:embed="rId2"/>
            <a:stretch>
              <a:fillRect l="0" t="0" r="0" b="0"/>
            </a:stretch>
          </a:blipFill>
        </p:spPr>
      </p:sp>
      <p:sp>
        <p:nvSpPr>
          <p:cNvPr name="Freeform 3" id="3"/>
          <p:cNvSpPr/>
          <p:nvPr/>
        </p:nvSpPr>
        <p:spPr>
          <a:xfrm flipH="false" flipV="false" rot="0">
            <a:off x="10498087" y="2661982"/>
            <a:ext cx="6761213" cy="3553338"/>
          </a:xfrm>
          <a:custGeom>
            <a:avLst/>
            <a:gdLst/>
            <a:ahLst/>
            <a:cxnLst/>
            <a:rect r="r" b="b" t="t" l="l"/>
            <a:pathLst>
              <a:path h="3553338" w="6761213">
                <a:moveTo>
                  <a:pt x="0" y="0"/>
                </a:moveTo>
                <a:lnTo>
                  <a:pt x="6761213" y="0"/>
                </a:lnTo>
                <a:lnTo>
                  <a:pt x="6761213" y="3553338"/>
                </a:lnTo>
                <a:lnTo>
                  <a:pt x="0" y="3553338"/>
                </a:lnTo>
                <a:lnTo>
                  <a:pt x="0" y="0"/>
                </a:lnTo>
                <a:close/>
              </a:path>
            </a:pathLst>
          </a:custGeom>
          <a:blipFill>
            <a:blip r:embed="rId3"/>
            <a:stretch>
              <a:fillRect l="0" t="0" r="0" b="0"/>
            </a:stretch>
          </a:blipFill>
        </p:spPr>
      </p:sp>
      <p:sp>
        <p:nvSpPr>
          <p:cNvPr name="Freeform 4" id="4"/>
          <p:cNvSpPr/>
          <p:nvPr/>
        </p:nvSpPr>
        <p:spPr>
          <a:xfrm flipH="false" flipV="false" rot="0">
            <a:off x="1573781" y="6396833"/>
            <a:ext cx="7344811" cy="3520373"/>
          </a:xfrm>
          <a:custGeom>
            <a:avLst/>
            <a:gdLst/>
            <a:ahLst/>
            <a:cxnLst/>
            <a:rect r="r" b="b" t="t" l="l"/>
            <a:pathLst>
              <a:path h="3520373" w="7344811">
                <a:moveTo>
                  <a:pt x="0" y="0"/>
                </a:moveTo>
                <a:lnTo>
                  <a:pt x="7344811" y="0"/>
                </a:lnTo>
                <a:lnTo>
                  <a:pt x="7344811" y="3520373"/>
                </a:lnTo>
                <a:lnTo>
                  <a:pt x="0" y="3520373"/>
                </a:lnTo>
                <a:lnTo>
                  <a:pt x="0" y="0"/>
                </a:lnTo>
                <a:close/>
              </a:path>
            </a:pathLst>
          </a:custGeom>
          <a:blipFill>
            <a:blip r:embed="rId4"/>
            <a:stretch>
              <a:fillRect l="0" t="-2317" r="0" b="-2317"/>
            </a:stretch>
          </a:blipFill>
        </p:spPr>
      </p:sp>
      <p:sp>
        <p:nvSpPr>
          <p:cNvPr name="Freeform 5" id="5"/>
          <p:cNvSpPr/>
          <p:nvPr/>
        </p:nvSpPr>
        <p:spPr>
          <a:xfrm flipH="false" flipV="false" rot="0">
            <a:off x="10498087" y="6396295"/>
            <a:ext cx="6761213" cy="3666852"/>
          </a:xfrm>
          <a:custGeom>
            <a:avLst/>
            <a:gdLst/>
            <a:ahLst/>
            <a:cxnLst/>
            <a:rect r="r" b="b" t="t" l="l"/>
            <a:pathLst>
              <a:path h="3666852" w="6761213">
                <a:moveTo>
                  <a:pt x="0" y="0"/>
                </a:moveTo>
                <a:lnTo>
                  <a:pt x="6761213" y="0"/>
                </a:lnTo>
                <a:lnTo>
                  <a:pt x="6761213" y="3666852"/>
                </a:lnTo>
                <a:lnTo>
                  <a:pt x="0" y="3666852"/>
                </a:lnTo>
                <a:lnTo>
                  <a:pt x="0" y="0"/>
                </a:lnTo>
                <a:close/>
              </a:path>
            </a:pathLst>
          </a:custGeom>
          <a:blipFill>
            <a:blip r:embed="rId5"/>
            <a:stretch>
              <a:fillRect l="0" t="-1924" r="0" b="-1924"/>
            </a:stretch>
          </a:blipFill>
        </p:spPr>
      </p:sp>
      <p:sp>
        <p:nvSpPr>
          <p:cNvPr name="TextBox 6" id="6"/>
          <p:cNvSpPr txBox="true"/>
          <p:nvPr/>
        </p:nvSpPr>
        <p:spPr>
          <a:xfrm rot="0">
            <a:off x="1099722" y="115224"/>
            <a:ext cx="16159578" cy="1481327"/>
          </a:xfrm>
          <a:prstGeom prst="rect">
            <a:avLst/>
          </a:prstGeom>
        </p:spPr>
        <p:txBody>
          <a:bodyPr anchor="t" rtlCol="false" tIns="0" lIns="0" bIns="0" rIns="0">
            <a:spAutoFit/>
          </a:bodyPr>
          <a:lstStyle/>
          <a:p>
            <a:pPr algn="ctr">
              <a:lnSpc>
                <a:spcPts val="5853"/>
              </a:lnSpc>
              <a:spcBef>
                <a:spcPct val="0"/>
              </a:spcBef>
            </a:pPr>
            <a:r>
              <a:rPr lang="en-US" sz="5226" spc="-219">
                <a:solidFill>
                  <a:srgbClr val="000000"/>
                </a:solidFill>
                <a:latin typeface="Anton"/>
              </a:rPr>
              <a:t>ESTABLECER EL EQUIPO DEL PROYECTO Y LA COMUNICACIÓN QUE SE REALIZARA EN EL PROYECTO</a:t>
            </a:r>
          </a:p>
        </p:txBody>
      </p:sp>
      <p:sp>
        <p:nvSpPr>
          <p:cNvPr name="TextBox 7" id="7"/>
          <p:cNvSpPr txBox="true"/>
          <p:nvPr/>
        </p:nvSpPr>
        <p:spPr>
          <a:xfrm rot="0">
            <a:off x="6009278" y="1663226"/>
            <a:ext cx="6340467" cy="646331"/>
          </a:xfrm>
          <a:prstGeom prst="rect">
            <a:avLst/>
          </a:prstGeom>
        </p:spPr>
        <p:txBody>
          <a:bodyPr anchor="t" rtlCol="false" tIns="0" lIns="0" bIns="0" rIns="0">
            <a:spAutoFit/>
          </a:bodyPr>
          <a:lstStyle/>
          <a:p>
            <a:pPr algn="ctr">
              <a:lnSpc>
                <a:spcPts val="5230"/>
              </a:lnSpc>
              <a:spcBef>
                <a:spcPct val="0"/>
              </a:spcBef>
            </a:pPr>
            <a:r>
              <a:rPr lang="en-US" sz="3735">
                <a:solidFill>
                  <a:srgbClr val="000000"/>
                </a:solidFill>
                <a:latin typeface="Open Sans Extra Bold"/>
              </a:rPr>
              <a:t>Canales de Comunicación </a:t>
            </a:r>
          </a:p>
        </p:txBody>
      </p:sp>
      <p:sp>
        <p:nvSpPr>
          <p:cNvPr name="TextBox 8" id="8"/>
          <p:cNvSpPr txBox="true"/>
          <p:nvPr/>
        </p:nvSpPr>
        <p:spPr>
          <a:xfrm rot="-5400000">
            <a:off x="-755298" y="7998458"/>
            <a:ext cx="3520373" cy="485212"/>
          </a:xfrm>
          <a:prstGeom prst="rect">
            <a:avLst/>
          </a:prstGeom>
        </p:spPr>
        <p:txBody>
          <a:bodyPr anchor="t" rtlCol="false" tIns="0" lIns="0" bIns="0" rIns="0">
            <a:spAutoFit/>
          </a:bodyPr>
          <a:lstStyle/>
          <a:p>
            <a:pPr algn="ctr">
              <a:lnSpc>
                <a:spcPts val="4082"/>
              </a:lnSpc>
              <a:spcBef>
                <a:spcPct val="0"/>
              </a:spcBef>
            </a:pPr>
            <a:r>
              <a:rPr lang="en-US" sz="2916">
                <a:solidFill>
                  <a:srgbClr val="000000"/>
                </a:solidFill>
                <a:latin typeface="Open Sans Extra Bold"/>
              </a:rPr>
              <a:t>Correo Electrónico</a:t>
            </a:r>
          </a:p>
        </p:txBody>
      </p:sp>
      <p:sp>
        <p:nvSpPr>
          <p:cNvPr name="TextBox 9" id="9"/>
          <p:cNvSpPr txBox="true"/>
          <p:nvPr/>
        </p:nvSpPr>
        <p:spPr>
          <a:xfrm rot="-5400000">
            <a:off x="-121842" y="4196044"/>
            <a:ext cx="2253458" cy="485212"/>
          </a:xfrm>
          <a:prstGeom prst="rect">
            <a:avLst/>
          </a:prstGeom>
        </p:spPr>
        <p:txBody>
          <a:bodyPr anchor="t" rtlCol="false" tIns="0" lIns="0" bIns="0" rIns="0">
            <a:spAutoFit/>
          </a:bodyPr>
          <a:lstStyle/>
          <a:p>
            <a:pPr algn="ctr">
              <a:lnSpc>
                <a:spcPts val="4082"/>
              </a:lnSpc>
              <a:spcBef>
                <a:spcPct val="0"/>
              </a:spcBef>
            </a:pPr>
            <a:r>
              <a:rPr lang="en-US" sz="2916">
                <a:solidFill>
                  <a:srgbClr val="000000"/>
                </a:solidFill>
                <a:latin typeface="Open Sans Extra Bold"/>
              </a:rPr>
              <a:t>Github</a:t>
            </a:r>
          </a:p>
        </p:txBody>
      </p:sp>
      <p:sp>
        <p:nvSpPr>
          <p:cNvPr name="TextBox 10" id="10"/>
          <p:cNvSpPr txBox="true"/>
          <p:nvPr/>
        </p:nvSpPr>
        <p:spPr>
          <a:xfrm rot="-5400000">
            <a:off x="8898960" y="4196044"/>
            <a:ext cx="2253458" cy="485212"/>
          </a:xfrm>
          <a:prstGeom prst="rect">
            <a:avLst/>
          </a:prstGeom>
        </p:spPr>
        <p:txBody>
          <a:bodyPr anchor="t" rtlCol="false" tIns="0" lIns="0" bIns="0" rIns="0">
            <a:spAutoFit/>
          </a:bodyPr>
          <a:lstStyle/>
          <a:p>
            <a:pPr algn="ctr">
              <a:lnSpc>
                <a:spcPts val="4082"/>
              </a:lnSpc>
              <a:spcBef>
                <a:spcPct val="0"/>
              </a:spcBef>
            </a:pPr>
            <a:r>
              <a:rPr lang="en-US" sz="2916">
                <a:solidFill>
                  <a:srgbClr val="000000"/>
                </a:solidFill>
                <a:latin typeface="Open Sans Extra Bold"/>
              </a:rPr>
              <a:t>Trello </a:t>
            </a:r>
          </a:p>
        </p:txBody>
      </p:sp>
      <p:sp>
        <p:nvSpPr>
          <p:cNvPr name="TextBox 11" id="11"/>
          <p:cNvSpPr txBox="true"/>
          <p:nvPr/>
        </p:nvSpPr>
        <p:spPr>
          <a:xfrm rot="-5400000">
            <a:off x="8441168" y="7914413"/>
            <a:ext cx="3169045" cy="485212"/>
          </a:xfrm>
          <a:prstGeom prst="rect">
            <a:avLst/>
          </a:prstGeom>
        </p:spPr>
        <p:txBody>
          <a:bodyPr anchor="t" rtlCol="false" tIns="0" lIns="0" bIns="0" rIns="0">
            <a:spAutoFit/>
          </a:bodyPr>
          <a:lstStyle/>
          <a:p>
            <a:pPr algn="ctr">
              <a:lnSpc>
                <a:spcPts val="4082"/>
              </a:lnSpc>
              <a:spcBef>
                <a:spcPct val="0"/>
              </a:spcBef>
            </a:pPr>
            <a:r>
              <a:rPr lang="en-US" sz="2916">
                <a:solidFill>
                  <a:srgbClr val="000000"/>
                </a:solidFill>
                <a:latin typeface="Open Sans Extra Bold"/>
              </a:rPr>
              <a:t>Google Meet</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1EBE5"/>
        </a:solidFill>
      </p:bgPr>
    </p:bg>
    <p:spTree>
      <p:nvGrpSpPr>
        <p:cNvPr id="1" name=""/>
        <p:cNvGrpSpPr/>
        <p:nvPr/>
      </p:nvGrpSpPr>
      <p:grpSpPr>
        <a:xfrm>
          <a:off x="0" y="0"/>
          <a:ext cx="0" cy="0"/>
          <a:chOff x="0" y="0"/>
          <a:chExt cx="0" cy="0"/>
        </a:xfrm>
      </p:grpSpPr>
      <p:sp>
        <p:nvSpPr>
          <p:cNvPr name="Freeform 2" id="2"/>
          <p:cNvSpPr/>
          <p:nvPr/>
        </p:nvSpPr>
        <p:spPr>
          <a:xfrm flipH="false" flipV="false" rot="0">
            <a:off x="464299" y="2194041"/>
            <a:ext cx="17359402" cy="6346661"/>
          </a:xfrm>
          <a:custGeom>
            <a:avLst/>
            <a:gdLst/>
            <a:ahLst/>
            <a:cxnLst/>
            <a:rect r="r" b="b" t="t" l="l"/>
            <a:pathLst>
              <a:path h="6346661" w="17359402">
                <a:moveTo>
                  <a:pt x="0" y="0"/>
                </a:moveTo>
                <a:lnTo>
                  <a:pt x="17359402" y="0"/>
                </a:lnTo>
                <a:lnTo>
                  <a:pt x="17359402" y="6346660"/>
                </a:lnTo>
                <a:lnTo>
                  <a:pt x="0" y="6346660"/>
                </a:lnTo>
                <a:lnTo>
                  <a:pt x="0" y="0"/>
                </a:lnTo>
                <a:close/>
              </a:path>
            </a:pathLst>
          </a:custGeom>
          <a:blipFill>
            <a:blip r:embed="rId2"/>
            <a:stretch>
              <a:fillRect l="0" t="0" r="0" b="0"/>
            </a:stretch>
          </a:blipFill>
        </p:spPr>
      </p:sp>
      <p:sp>
        <p:nvSpPr>
          <p:cNvPr name="TextBox 3" id="3"/>
          <p:cNvSpPr txBox="true"/>
          <p:nvPr/>
        </p:nvSpPr>
        <p:spPr>
          <a:xfrm rot="0">
            <a:off x="1209891" y="582234"/>
            <a:ext cx="15868218" cy="940556"/>
          </a:xfrm>
          <a:prstGeom prst="rect">
            <a:avLst/>
          </a:prstGeom>
        </p:spPr>
        <p:txBody>
          <a:bodyPr anchor="t" rtlCol="false" tIns="0" lIns="0" bIns="0" rIns="0">
            <a:spAutoFit/>
          </a:bodyPr>
          <a:lstStyle/>
          <a:p>
            <a:pPr algn="ctr">
              <a:lnSpc>
                <a:spcPts val="7312"/>
              </a:lnSpc>
              <a:spcBef>
                <a:spcPct val="0"/>
              </a:spcBef>
            </a:pPr>
            <a:r>
              <a:rPr lang="en-US" sz="6528" spc="-274">
                <a:solidFill>
                  <a:srgbClr val="000000"/>
                </a:solidFill>
                <a:latin typeface="Anton"/>
              </a:rPr>
              <a:t>ESTABLECER  EL  DETALLE  DE  LOS  COSTOS  DEL  PROYECTO</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1EBE5"/>
        </a:solidFill>
      </p:bgPr>
    </p:bg>
    <p:spTree>
      <p:nvGrpSpPr>
        <p:cNvPr id="1" name=""/>
        <p:cNvGrpSpPr/>
        <p:nvPr/>
      </p:nvGrpSpPr>
      <p:grpSpPr>
        <a:xfrm>
          <a:off x="0" y="0"/>
          <a:ext cx="0" cy="0"/>
          <a:chOff x="0" y="0"/>
          <a:chExt cx="0" cy="0"/>
        </a:xfrm>
      </p:grpSpPr>
      <p:sp>
        <p:nvSpPr>
          <p:cNvPr name="Freeform 2" id="2"/>
          <p:cNvSpPr/>
          <p:nvPr/>
        </p:nvSpPr>
        <p:spPr>
          <a:xfrm flipH="false" flipV="false" rot="0">
            <a:off x="246882" y="2640135"/>
            <a:ext cx="17794235" cy="4183655"/>
          </a:xfrm>
          <a:custGeom>
            <a:avLst/>
            <a:gdLst/>
            <a:ahLst/>
            <a:cxnLst/>
            <a:rect r="r" b="b" t="t" l="l"/>
            <a:pathLst>
              <a:path h="4183655" w="17794235">
                <a:moveTo>
                  <a:pt x="0" y="0"/>
                </a:moveTo>
                <a:lnTo>
                  <a:pt x="17794236" y="0"/>
                </a:lnTo>
                <a:lnTo>
                  <a:pt x="17794236" y="4183655"/>
                </a:lnTo>
                <a:lnTo>
                  <a:pt x="0" y="4183655"/>
                </a:lnTo>
                <a:lnTo>
                  <a:pt x="0" y="0"/>
                </a:lnTo>
                <a:close/>
              </a:path>
            </a:pathLst>
          </a:custGeom>
          <a:blipFill>
            <a:blip r:embed="rId2"/>
            <a:stretch>
              <a:fillRect l="0" t="0" r="0" b="0"/>
            </a:stretch>
          </a:blipFill>
        </p:spPr>
      </p:sp>
      <p:sp>
        <p:nvSpPr>
          <p:cNvPr name="TextBox 3" id="3"/>
          <p:cNvSpPr txBox="true"/>
          <p:nvPr/>
        </p:nvSpPr>
        <p:spPr>
          <a:xfrm rot="0">
            <a:off x="6324120" y="582234"/>
            <a:ext cx="5639759" cy="940556"/>
          </a:xfrm>
          <a:prstGeom prst="rect">
            <a:avLst/>
          </a:prstGeom>
        </p:spPr>
        <p:txBody>
          <a:bodyPr anchor="t" rtlCol="false" tIns="0" lIns="0" bIns="0" rIns="0">
            <a:spAutoFit/>
          </a:bodyPr>
          <a:lstStyle/>
          <a:p>
            <a:pPr algn="ctr">
              <a:lnSpc>
                <a:spcPts val="7312"/>
              </a:lnSpc>
              <a:spcBef>
                <a:spcPct val="0"/>
              </a:spcBef>
            </a:pPr>
            <a:r>
              <a:rPr lang="en-US" sz="6528" spc="-274">
                <a:solidFill>
                  <a:srgbClr val="000000"/>
                </a:solidFill>
                <a:latin typeface="Anton"/>
              </a:rPr>
              <a:t>DIAGRAMA DE GANTT</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1EBE5"/>
        </a:solidFill>
      </p:bgPr>
    </p:bg>
    <p:spTree>
      <p:nvGrpSpPr>
        <p:cNvPr id="1" name=""/>
        <p:cNvGrpSpPr/>
        <p:nvPr/>
      </p:nvGrpSpPr>
      <p:grpSpPr>
        <a:xfrm>
          <a:off x="0" y="0"/>
          <a:ext cx="0" cy="0"/>
          <a:chOff x="0" y="0"/>
          <a:chExt cx="0" cy="0"/>
        </a:xfrm>
      </p:grpSpPr>
      <p:sp>
        <p:nvSpPr>
          <p:cNvPr name="Freeform 2" id="2"/>
          <p:cNvSpPr/>
          <p:nvPr/>
        </p:nvSpPr>
        <p:spPr>
          <a:xfrm flipH="false" flipV="false" rot="0">
            <a:off x="375381" y="1925258"/>
            <a:ext cx="17537238" cy="8147878"/>
          </a:xfrm>
          <a:custGeom>
            <a:avLst/>
            <a:gdLst/>
            <a:ahLst/>
            <a:cxnLst/>
            <a:rect r="r" b="b" t="t" l="l"/>
            <a:pathLst>
              <a:path h="8147878" w="17537238">
                <a:moveTo>
                  <a:pt x="0" y="0"/>
                </a:moveTo>
                <a:lnTo>
                  <a:pt x="17537238" y="0"/>
                </a:lnTo>
                <a:lnTo>
                  <a:pt x="17537238" y="8147878"/>
                </a:lnTo>
                <a:lnTo>
                  <a:pt x="0" y="8147878"/>
                </a:lnTo>
                <a:lnTo>
                  <a:pt x="0" y="0"/>
                </a:lnTo>
                <a:close/>
              </a:path>
            </a:pathLst>
          </a:custGeom>
          <a:blipFill>
            <a:blip r:embed="rId2"/>
            <a:stretch>
              <a:fillRect l="0" t="0" r="0" b="0"/>
            </a:stretch>
          </a:blipFill>
        </p:spPr>
      </p:sp>
      <p:sp>
        <p:nvSpPr>
          <p:cNvPr name="TextBox 3" id="3"/>
          <p:cNvSpPr txBox="true"/>
          <p:nvPr/>
        </p:nvSpPr>
        <p:spPr>
          <a:xfrm rot="0">
            <a:off x="6324120" y="582234"/>
            <a:ext cx="5639759" cy="940556"/>
          </a:xfrm>
          <a:prstGeom prst="rect">
            <a:avLst/>
          </a:prstGeom>
        </p:spPr>
        <p:txBody>
          <a:bodyPr anchor="t" rtlCol="false" tIns="0" lIns="0" bIns="0" rIns="0">
            <a:spAutoFit/>
          </a:bodyPr>
          <a:lstStyle/>
          <a:p>
            <a:pPr algn="ctr">
              <a:lnSpc>
                <a:spcPts val="7312"/>
              </a:lnSpc>
              <a:spcBef>
                <a:spcPct val="0"/>
              </a:spcBef>
            </a:pPr>
            <a:r>
              <a:rPr lang="en-US" sz="6528" spc="-274">
                <a:solidFill>
                  <a:srgbClr val="000000"/>
                </a:solidFill>
                <a:latin typeface="Anton"/>
              </a:rPr>
              <a:t>DIAGRAMA DE GANTT</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1EBE5"/>
        </a:solidFill>
      </p:bgPr>
    </p:bg>
    <p:spTree>
      <p:nvGrpSpPr>
        <p:cNvPr id="1" name=""/>
        <p:cNvGrpSpPr/>
        <p:nvPr/>
      </p:nvGrpSpPr>
      <p:grpSpPr>
        <a:xfrm>
          <a:off x="0" y="0"/>
          <a:ext cx="0" cy="0"/>
          <a:chOff x="0" y="0"/>
          <a:chExt cx="0" cy="0"/>
        </a:xfrm>
      </p:grpSpPr>
      <p:sp>
        <p:nvSpPr>
          <p:cNvPr name="Freeform 2" id="2"/>
          <p:cNvSpPr/>
          <p:nvPr/>
        </p:nvSpPr>
        <p:spPr>
          <a:xfrm flipH="false" flipV="false" rot="0">
            <a:off x="319190" y="1733735"/>
            <a:ext cx="6382491" cy="7268948"/>
          </a:xfrm>
          <a:custGeom>
            <a:avLst/>
            <a:gdLst/>
            <a:ahLst/>
            <a:cxnLst/>
            <a:rect r="r" b="b" t="t" l="l"/>
            <a:pathLst>
              <a:path h="7268948" w="6382491">
                <a:moveTo>
                  <a:pt x="0" y="0"/>
                </a:moveTo>
                <a:lnTo>
                  <a:pt x="6382491" y="0"/>
                </a:lnTo>
                <a:lnTo>
                  <a:pt x="6382491" y="7268949"/>
                </a:lnTo>
                <a:lnTo>
                  <a:pt x="0" y="7268949"/>
                </a:lnTo>
                <a:lnTo>
                  <a:pt x="0" y="0"/>
                </a:lnTo>
                <a:close/>
              </a:path>
            </a:pathLst>
          </a:custGeom>
          <a:blipFill>
            <a:blip r:embed="rId2"/>
            <a:stretch>
              <a:fillRect l="0" t="0" r="0" b="0"/>
            </a:stretch>
          </a:blipFill>
        </p:spPr>
      </p:sp>
      <p:sp>
        <p:nvSpPr>
          <p:cNvPr name="Freeform 3" id="3"/>
          <p:cNvSpPr/>
          <p:nvPr/>
        </p:nvSpPr>
        <p:spPr>
          <a:xfrm flipH="false" flipV="false" rot="0">
            <a:off x="6912646" y="2682060"/>
            <a:ext cx="11202463" cy="4922880"/>
          </a:xfrm>
          <a:custGeom>
            <a:avLst/>
            <a:gdLst/>
            <a:ahLst/>
            <a:cxnLst/>
            <a:rect r="r" b="b" t="t" l="l"/>
            <a:pathLst>
              <a:path h="4922880" w="11202463">
                <a:moveTo>
                  <a:pt x="0" y="0"/>
                </a:moveTo>
                <a:lnTo>
                  <a:pt x="11202463" y="0"/>
                </a:lnTo>
                <a:lnTo>
                  <a:pt x="11202463" y="4922880"/>
                </a:lnTo>
                <a:lnTo>
                  <a:pt x="0" y="4922880"/>
                </a:lnTo>
                <a:lnTo>
                  <a:pt x="0" y="0"/>
                </a:lnTo>
                <a:close/>
              </a:path>
            </a:pathLst>
          </a:custGeom>
          <a:blipFill>
            <a:blip r:embed="rId3"/>
            <a:stretch>
              <a:fillRect l="-893" t="0" r="-893" b="0"/>
            </a:stretch>
          </a:blipFill>
        </p:spPr>
      </p:sp>
      <p:sp>
        <p:nvSpPr>
          <p:cNvPr name="TextBox 4" id="4"/>
          <p:cNvSpPr txBox="true"/>
          <p:nvPr/>
        </p:nvSpPr>
        <p:spPr>
          <a:xfrm rot="0">
            <a:off x="1018086" y="582234"/>
            <a:ext cx="16251827" cy="940556"/>
          </a:xfrm>
          <a:prstGeom prst="rect">
            <a:avLst/>
          </a:prstGeom>
        </p:spPr>
        <p:txBody>
          <a:bodyPr anchor="t" rtlCol="false" tIns="0" lIns="0" bIns="0" rIns="0">
            <a:spAutoFit/>
          </a:bodyPr>
          <a:lstStyle/>
          <a:p>
            <a:pPr algn="ctr">
              <a:lnSpc>
                <a:spcPts val="7312"/>
              </a:lnSpc>
              <a:spcBef>
                <a:spcPct val="0"/>
              </a:spcBef>
            </a:pPr>
            <a:r>
              <a:rPr lang="en-US" sz="6528" spc="-274">
                <a:solidFill>
                  <a:srgbClr val="000000"/>
                </a:solidFill>
                <a:latin typeface="Anton"/>
              </a:rPr>
              <a:t>ESTABLECER QUE RECURSOS UTILIZARÁN PARA EL PROYECTO. </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1EBE5"/>
        </a:solidFill>
      </p:bgPr>
    </p:bg>
    <p:spTree>
      <p:nvGrpSpPr>
        <p:cNvPr id="1" name=""/>
        <p:cNvGrpSpPr/>
        <p:nvPr/>
      </p:nvGrpSpPr>
      <p:grpSpPr>
        <a:xfrm>
          <a:off x="0" y="0"/>
          <a:ext cx="0" cy="0"/>
          <a:chOff x="0" y="0"/>
          <a:chExt cx="0" cy="0"/>
        </a:xfrm>
      </p:grpSpPr>
      <p:sp>
        <p:nvSpPr>
          <p:cNvPr name="Freeform 2" id="2"/>
          <p:cNvSpPr/>
          <p:nvPr/>
        </p:nvSpPr>
        <p:spPr>
          <a:xfrm flipH="false" flipV="false" rot="0">
            <a:off x="161281" y="1339523"/>
            <a:ext cx="17578224" cy="8033157"/>
          </a:xfrm>
          <a:custGeom>
            <a:avLst/>
            <a:gdLst/>
            <a:ahLst/>
            <a:cxnLst/>
            <a:rect r="r" b="b" t="t" l="l"/>
            <a:pathLst>
              <a:path h="8033157" w="17578224">
                <a:moveTo>
                  <a:pt x="0" y="0"/>
                </a:moveTo>
                <a:lnTo>
                  <a:pt x="17578224" y="0"/>
                </a:lnTo>
                <a:lnTo>
                  <a:pt x="17578224" y="8033158"/>
                </a:lnTo>
                <a:lnTo>
                  <a:pt x="0" y="8033158"/>
                </a:lnTo>
                <a:lnTo>
                  <a:pt x="0" y="0"/>
                </a:lnTo>
                <a:close/>
              </a:path>
            </a:pathLst>
          </a:custGeom>
          <a:blipFill>
            <a:blip r:embed="rId2"/>
            <a:stretch>
              <a:fillRect l="0" t="0" r="0" b="0"/>
            </a:stretch>
          </a:blipFill>
        </p:spPr>
      </p:sp>
      <p:sp>
        <p:nvSpPr>
          <p:cNvPr name="TextBox 3" id="3"/>
          <p:cNvSpPr txBox="true"/>
          <p:nvPr/>
        </p:nvSpPr>
        <p:spPr>
          <a:xfrm rot="0">
            <a:off x="3962412" y="279674"/>
            <a:ext cx="10363177" cy="940556"/>
          </a:xfrm>
          <a:prstGeom prst="rect">
            <a:avLst/>
          </a:prstGeom>
        </p:spPr>
        <p:txBody>
          <a:bodyPr anchor="t" rtlCol="false" tIns="0" lIns="0" bIns="0" rIns="0">
            <a:spAutoFit/>
          </a:bodyPr>
          <a:lstStyle/>
          <a:p>
            <a:pPr algn="ctr">
              <a:lnSpc>
                <a:spcPts val="7312"/>
              </a:lnSpc>
              <a:spcBef>
                <a:spcPct val="0"/>
              </a:spcBef>
            </a:pPr>
            <a:r>
              <a:rPr lang="en-US" sz="6528" spc="-274">
                <a:solidFill>
                  <a:srgbClr val="000000"/>
                </a:solidFill>
                <a:latin typeface="Anton"/>
              </a:rPr>
              <a:t>GESTIÓN DE LA CALIDAD DEL PROYECTO</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1EBE5"/>
        </a:solidFill>
      </p:bgPr>
    </p:bg>
    <p:spTree>
      <p:nvGrpSpPr>
        <p:cNvPr id="1" name=""/>
        <p:cNvGrpSpPr/>
        <p:nvPr/>
      </p:nvGrpSpPr>
      <p:grpSpPr>
        <a:xfrm>
          <a:off x="0" y="0"/>
          <a:ext cx="0" cy="0"/>
          <a:chOff x="0" y="0"/>
          <a:chExt cx="0" cy="0"/>
        </a:xfrm>
      </p:grpSpPr>
      <p:sp>
        <p:nvSpPr>
          <p:cNvPr name="Freeform 2" id="2"/>
          <p:cNvSpPr/>
          <p:nvPr/>
        </p:nvSpPr>
        <p:spPr>
          <a:xfrm flipH="false" flipV="false" rot="0">
            <a:off x="689003" y="1312284"/>
            <a:ext cx="16447835" cy="8634258"/>
          </a:xfrm>
          <a:custGeom>
            <a:avLst/>
            <a:gdLst/>
            <a:ahLst/>
            <a:cxnLst/>
            <a:rect r="r" b="b" t="t" l="l"/>
            <a:pathLst>
              <a:path h="8634258" w="16447835">
                <a:moveTo>
                  <a:pt x="0" y="0"/>
                </a:moveTo>
                <a:lnTo>
                  <a:pt x="16447835" y="0"/>
                </a:lnTo>
                <a:lnTo>
                  <a:pt x="16447835" y="8634258"/>
                </a:lnTo>
                <a:lnTo>
                  <a:pt x="0" y="8634258"/>
                </a:lnTo>
                <a:lnTo>
                  <a:pt x="0" y="0"/>
                </a:lnTo>
                <a:close/>
              </a:path>
            </a:pathLst>
          </a:custGeom>
          <a:blipFill>
            <a:blip r:embed="rId2"/>
            <a:stretch>
              <a:fillRect l="0" t="0" r="0" b="0"/>
            </a:stretch>
          </a:blipFill>
        </p:spPr>
      </p:sp>
      <p:sp>
        <p:nvSpPr>
          <p:cNvPr name="TextBox 3" id="3"/>
          <p:cNvSpPr txBox="true"/>
          <p:nvPr/>
        </p:nvSpPr>
        <p:spPr>
          <a:xfrm rot="0">
            <a:off x="3962412" y="279674"/>
            <a:ext cx="10363177" cy="940556"/>
          </a:xfrm>
          <a:prstGeom prst="rect">
            <a:avLst/>
          </a:prstGeom>
        </p:spPr>
        <p:txBody>
          <a:bodyPr anchor="t" rtlCol="false" tIns="0" lIns="0" bIns="0" rIns="0">
            <a:spAutoFit/>
          </a:bodyPr>
          <a:lstStyle/>
          <a:p>
            <a:pPr algn="ctr">
              <a:lnSpc>
                <a:spcPts val="7312"/>
              </a:lnSpc>
              <a:spcBef>
                <a:spcPct val="0"/>
              </a:spcBef>
            </a:pPr>
            <a:r>
              <a:rPr lang="en-US" sz="6528" spc="-274">
                <a:solidFill>
                  <a:srgbClr val="000000"/>
                </a:solidFill>
                <a:latin typeface="Anton"/>
              </a:rPr>
              <a:t>GESTIÓN DE LA CALIDAD DEL PROYECTO</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1EBE5"/>
        </a:solidFill>
      </p:bgPr>
    </p:bg>
    <p:spTree>
      <p:nvGrpSpPr>
        <p:cNvPr id="1" name=""/>
        <p:cNvGrpSpPr/>
        <p:nvPr/>
      </p:nvGrpSpPr>
      <p:grpSpPr>
        <a:xfrm>
          <a:off x="0" y="0"/>
          <a:ext cx="0" cy="0"/>
          <a:chOff x="0" y="0"/>
          <a:chExt cx="0" cy="0"/>
        </a:xfrm>
      </p:grpSpPr>
      <p:sp>
        <p:nvSpPr>
          <p:cNvPr name="Freeform 2" id="2"/>
          <p:cNvSpPr/>
          <p:nvPr/>
        </p:nvSpPr>
        <p:spPr>
          <a:xfrm flipH="false" flipV="false" rot="0">
            <a:off x="506730" y="1371511"/>
            <a:ext cx="17274540" cy="8786510"/>
          </a:xfrm>
          <a:custGeom>
            <a:avLst/>
            <a:gdLst/>
            <a:ahLst/>
            <a:cxnLst/>
            <a:rect r="r" b="b" t="t" l="l"/>
            <a:pathLst>
              <a:path h="8786510" w="17274540">
                <a:moveTo>
                  <a:pt x="0" y="0"/>
                </a:moveTo>
                <a:lnTo>
                  <a:pt x="17274540" y="0"/>
                </a:lnTo>
                <a:lnTo>
                  <a:pt x="17274540" y="8786510"/>
                </a:lnTo>
                <a:lnTo>
                  <a:pt x="0" y="8786510"/>
                </a:lnTo>
                <a:lnTo>
                  <a:pt x="0" y="0"/>
                </a:lnTo>
                <a:close/>
              </a:path>
            </a:pathLst>
          </a:custGeom>
          <a:blipFill>
            <a:blip r:embed="rId2"/>
            <a:stretch>
              <a:fillRect l="0" t="0" r="0" b="0"/>
            </a:stretch>
          </a:blipFill>
        </p:spPr>
      </p:sp>
      <p:sp>
        <p:nvSpPr>
          <p:cNvPr name="TextBox 3" id="3"/>
          <p:cNvSpPr txBox="true"/>
          <p:nvPr/>
        </p:nvSpPr>
        <p:spPr>
          <a:xfrm rot="0">
            <a:off x="4695736" y="430954"/>
            <a:ext cx="8896529" cy="940556"/>
          </a:xfrm>
          <a:prstGeom prst="rect">
            <a:avLst/>
          </a:prstGeom>
        </p:spPr>
        <p:txBody>
          <a:bodyPr anchor="t" rtlCol="false" tIns="0" lIns="0" bIns="0" rIns="0">
            <a:spAutoFit/>
          </a:bodyPr>
          <a:lstStyle/>
          <a:p>
            <a:pPr algn="ctr">
              <a:lnSpc>
                <a:spcPts val="7312"/>
              </a:lnSpc>
              <a:spcBef>
                <a:spcPct val="0"/>
              </a:spcBef>
            </a:pPr>
            <a:r>
              <a:rPr lang="en-US" sz="6528" spc="-274">
                <a:solidFill>
                  <a:srgbClr val="000000"/>
                </a:solidFill>
                <a:latin typeface="Anton"/>
              </a:rPr>
              <a:t>PLAN DE COMUNICACIONES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1EBE5"/>
        </a:solidFill>
      </p:bgPr>
    </p:bg>
    <p:spTree>
      <p:nvGrpSpPr>
        <p:cNvPr id="1" name=""/>
        <p:cNvGrpSpPr/>
        <p:nvPr/>
      </p:nvGrpSpPr>
      <p:grpSpPr>
        <a:xfrm>
          <a:off x="0" y="0"/>
          <a:ext cx="0" cy="0"/>
          <a:chOff x="0" y="0"/>
          <a:chExt cx="0" cy="0"/>
        </a:xfrm>
      </p:grpSpPr>
      <p:sp>
        <p:nvSpPr>
          <p:cNvPr name="Freeform 2" id="2"/>
          <p:cNvSpPr/>
          <p:nvPr/>
        </p:nvSpPr>
        <p:spPr>
          <a:xfrm flipH="false" flipV="false" rot="0">
            <a:off x="376335" y="2497161"/>
            <a:ext cx="17172230" cy="5292678"/>
          </a:xfrm>
          <a:custGeom>
            <a:avLst/>
            <a:gdLst/>
            <a:ahLst/>
            <a:cxnLst/>
            <a:rect r="r" b="b" t="t" l="l"/>
            <a:pathLst>
              <a:path h="5292678" w="17172230">
                <a:moveTo>
                  <a:pt x="0" y="0"/>
                </a:moveTo>
                <a:lnTo>
                  <a:pt x="17172231" y="0"/>
                </a:lnTo>
                <a:lnTo>
                  <a:pt x="17172231" y="5292678"/>
                </a:lnTo>
                <a:lnTo>
                  <a:pt x="0" y="5292678"/>
                </a:lnTo>
                <a:lnTo>
                  <a:pt x="0" y="0"/>
                </a:lnTo>
                <a:close/>
              </a:path>
            </a:pathLst>
          </a:custGeom>
          <a:blipFill>
            <a:blip r:embed="rId2"/>
            <a:stretch>
              <a:fillRect l="0" t="0" r="0" b="0"/>
            </a:stretch>
          </a:blipFill>
        </p:spPr>
      </p:sp>
      <p:sp>
        <p:nvSpPr>
          <p:cNvPr name="TextBox 3" id="3"/>
          <p:cNvSpPr txBox="true"/>
          <p:nvPr/>
        </p:nvSpPr>
        <p:spPr>
          <a:xfrm rot="0">
            <a:off x="4695736" y="430954"/>
            <a:ext cx="8896529" cy="940556"/>
          </a:xfrm>
          <a:prstGeom prst="rect">
            <a:avLst/>
          </a:prstGeom>
        </p:spPr>
        <p:txBody>
          <a:bodyPr anchor="t" rtlCol="false" tIns="0" lIns="0" bIns="0" rIns="0">
            <a:spAutoFit/>
          </a:bodyPr>
          <a:lstStyle/>
          <a:p>
            <a:pPr algn="ctr">
              <a:lnSpc>
                <a:spcPts val="7312"/>
              </a:lnSpc>
              <a:spcBef>
                <a:spcPct val="0"/>
              </a:spcBef>
            </a:pPr>
            <a:r>
              <a:rPr lang="en-US" sz="6528" spc="-274">
                <a:solidFill>
                  <a:srgbClr val="000000"/>
                </a:solidFill>
                <a:latin typeface="Anton"/>
              </a:rPr>
              <a:t>PLAN DE COMUNICACIONES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DAFyHcfpVfg</dc:identifier>
  <dcterms:modified xsi:type="dcterms:W3CDTF">2011-08-01T06:04:30Z</dcterms:modified>
  <cp:revision>1</cp:revision>
  <dc:title>II AVANCE DE PROYECTO</dc:title>
</cp:coreProperties>
</file>

<file path=docProps/thumbnail.jpeg>
</file>